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29"/>
  </p:notesMasterIdLst>
  <p:sldIdLst>
    <p:sldId id="256" r:id="rId2"/>
    <p:sldId id="257" r:id="rId3"/>
    <p:sldId id="28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7" r:id="rId12"/>
    <p:sldId id="295" r:id="rId13"/>
    <p:sldId id="296" r:id="rId14"/>
    <p:sldId id="294" r:id="rId15"/>
    <p:sldId id="299" r:id="rId16"/>
    <p:sldId id="290" r:id="rId17"/>
    <p:sldId id="298" r:id="rId18"/>
    <p:sldId id="297" r:id="rId19"/>
    <p:sldId id="266" r:id="rId20"/>
    <p:sldId id="300" r:id="rId21"/>
    <p:sldId id="267" r:id="rId22"/>
    <p:sldId id="268" r:id="rId23"/>
    <p:sldId id="269" r:id="rId24"/>
    <p:sldId id="265" r:id="rId25"/>
    <p:sldId id="292" r:id="rId26"/>
    <p:sldId id="293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807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1F8D-85D5-7A4C-A235-CF9D344E8DCD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EEFC1-80C2-364F-9743-0E094EC96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8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3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Robotics Group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</a:rPr>
              <a:t>Bayesian </a:t>
            </a:r>
            <a:r>
              <a:rPr lang="en-US" sz="2000" dirty="0" err="1">
                <a:solidFill>
                  <a:schemeClr val="accent1"/>
                </a:solidFill>
              </a:rPr>
              <a:t>Localisation</a:t>
            </a:r>
            <a:r>
              <a:rPr lang="en-US" sz="2000" dirty="0">
                <a:solidFill>
                  <a:schemeClr val="accent1"/>
                </a:solidFill>
              </a:rPr>
              <a:t> and A* </a:t>
            </a:r>
            <a:r>
              <a:rPr lang="en-US" sz="2000" dirty="0" smtClean="0">
                <a:solidFill>
                  <a:schemeClr val="accent1"/>
                </a:solidFill>
              </a:rPr>
              <a:t>Search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Jamie Slome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Jack Galvin</a:t>
            </a:r>
          </a:p>
          <a:p>
            <a:pPr algn="r"/>
            <a:r>
              <a:rPr lang="en-US" sz="2000" dirty="0" err="1">
                <a:solidFill>
                  <a:schemeClr val="accent1"/>
                </a:solidFill>
              </a:rPr>
              <a:t>Zehra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Punjwani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1737" y="2638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39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60134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Bayesian Localisation Pseudo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1723" y="802638"/>
            <a:ext cx="60436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lightValue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and </a:t>
            </a:r>
            <a:r>
              <a:rPr lang="en-US" sz="1600" dirty="0" err="1">
                <a:solidFill>
                  <a:srgbClr val="00B050"/>
                </a:solidFill>
              </a:rPr>
              <a:t>initialise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r>
              <a:rPr lang="en-US" sz="1600" dirty="0">
                <a:solidFill>
                  <a:srgbClr val="00B050"/>
                </a:solidFill>
              </a:rPr>
              <a:t/>
            </a:r>
            <a:br>
              <a:rPr lang="en-US" sz="1600" dirty="0">
                <a:solidFill>
                  <a:srgbClr val="00B050"/>
                </a:solidFill>
              </a:rPr>
            </a:b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for(item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each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1/size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while(true)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reading from sensor;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if(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==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at </a:t>
            </a:r>
            <a:r>
              <a:rPr lang="en-US" sz="1600" dirty="0">
                <a:solidFill>
                  <a:srgbClr val="00B050"/>
                </a:solidFill>
              </a:rPr>
              <a:t>index item)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</a:t>
            </a:r>
            <a:r>
              <a:rPr lang="en-US" sz="1600" dirty="0" err="1">
                <a:solidFill>
                  <a:srgbClr val="00B050"/>
                </a:solidFill>
              </a:rPr>
              <a:t>probSensorWorks</a:t>
            </a:r>
            <a:r>
              <a:rPr lang="en-US" sz="1600" dirty="0">
                <a:solidFill>
                  <a:srgbClr val="00B050"/>
                </a:solidFill>
              </a:rPr>
              <a:t>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1-probSensorWorks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1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5061" y="58845"/>
            <a:ext cx="670072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</a:t>
            </a:r>
            <a:r>
              <a:rPr lang="en-US" sz="1600" dirty="0">
                <a:solidFill>
                  <a:srgbClr val="00B050"/>
                </a:solidFill>
              </a:rPr>
              <a:t> -&gt; 0;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add </a:t>
            </a:r>
            <a:r>
              <a:rPr lang="en-US" sz="1600" dirty="0">
                <a:solidFill>
                  <a:srgbClr val="00B050"/>
                </a:solidFill>
              </a:rPr>
              <a:t>to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by each value at index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NORMALISE*/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=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/</a:t>
            </a:r>
            <a:r>
              <a:rPr lang="en-US" sz="1600" dirty="0" err="1" smtClean="0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 </a:t>
            </a: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err="1" smtClean="0">
                <a:solidFill>
                  <a:srgbClr val="00B050"/>
                </a:solidFill>
              </a:rPr>
              <a:t>moveForward</a:t>
            </a:r>
            <a:r>
              <a:rPr lang="en-US" sz="1600" dirty="0" smtClean="0">
                <a:solidFill>
                  <a:srgbClr val="00B050"/>
                </a:solidFill>
              </a:rPr>
              <a:t>(given </a:t>
            </a:r>
            <a:r>
              <a:rPr lang="en-US" sz="1600" dirty="0">
                <a:solidFill>
                  <a:srgbClr val="00B050"/>
                </a:solidFill>
              </a:rPr>
              <a:t>distance);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for(index, decrement from back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if(index </a:t>
            </a:r>
            <a:r>
              <a:rPr lang="en-US" sz="1600" dirty="0">
                <a:solidFill>
                  <a:srgbClr val="00B050"/>
                </a:solidFill>
              </a:rPr>
              <a:t>== 0) </a:t>
            </a:r>
            <a:r>
              <a:rPr lang="en-US" sz="1600" dirty="0" smtClean="0">
                <a:solidFill>
                  <a:srgbClr val="00B050"/>
                </a:solidFill>
              </a:rPr>
              <a:t>{ 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= </a:t>
            </a:r>
            <a:r>
              <a:rPr lang="en-US" sz="1600" dirty="0">
                <a:solidFill>
                  <a:srgbClr val="00B050"/>
                </a:solidFill>
              </a:rPr>
              <a:t>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</a:t>
            </a:r>
            <a:r>
              <a:rPr lang="en-US" sz="1600" dirty="0" smtClean="0">
                <a:solidFill>
                  <a:srgbClr val="00B050"/>
                </a:solidFill>
              </a:rPr>
              <a:t>1-probMotorWorks</a:t>
            </a:r>
            <a:r>
              <a:rPr lang="en-US" sz="1600" dirty="0">
                <a:solidFill>
                  <a:srgbClr val="00B050"/>
                </a:solidFill>
              </a:rPr>
              <a:t>);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(1-probMotorWorks) + index -1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* </a:t>
            </a:r>
            <a:r>
              <a:rPr lang="en-US" sz="1600" dirty="0" err="1">
                <a:solidFill>
                  <a:srgbClr val="00B050"/>
                </a:solidFill>
              </a:rPr>
              <a:t>probMotorWorks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/*SUM*/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-&gt; sum the total probabilities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93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1723" y="1289952"/>
            <a:ext cx="60436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/*NORMALISE</a:t>
            </a:r>
            <a:r>
              <a:rPr lang="en-US" sz="1600" dirty="0" smtClean="0">
                <a:solidFill>
                  <a:srgbClr val="00B050"/>
                </a:solidFill>
              </a:rPr>
              <a:t>*/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divide every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by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0;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maxInd</a:t>
            </a:r>
            <a:r>
              <a:rPr lang="en-US" sz="1600" dirty="0">
                <a:solidFill>
                  <a:srgbClr val="00B050"/>
                </a:solidFill>
              </a:rPr>
              <a:t> -&gt; 0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for(each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if(item </a:t>
            </a:r>
            <a:r>
              <a:rPr lang="en-US" sz="1600" dirty="0">
                <a:solidFill>
                  <a:srgbClr val="00B050"/>
                </a:solidFill>
              </a:rPr>
              <a:t>&gt; </a:t>
            </a:r>
            <a:r>
              <a:rPr lang="en-US" sz="1600" dirty="0" err="1">
                <a:solidFill>
                  <a:srgbClr val="00B050"/>
                </a:solidFill>
              </a:rPr>
              <a:t>maxValue</a:t>
            </a:r>
            <a:r>
              <a:rPr lang="en-US" sz="16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	</a:t>
            </a:r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item;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	</a:t>
            </a:r>
            <a:r>
              <a:rPr lang="en-US" sz="1600" dirty="0" err="1" smtClean="0">
                <a:solidFill>
                  <a:srgbClr val="00B050"/>
                </a:solidFill>
              </a:rPr>
              <a:t>maxInd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index of item;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if(</a:t>
            </a:r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&gt; 0.75)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stop </a:t>
            </a:r>
            <a:r>
              <a:rPr lang="en-US" sz="1600" dirty="0">
                <a:solidFill>
                  <a:srgbClr val="00B050"/>
                </a:solidFill>
              </a:rPr>
              <a:t>motors;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return </a:t>
            </a:r>
            <a:r>
              <a:rPr lang="en-US" sz="1600" dirty="0" err="1">
                <a:solidFill>
                  <a:srgbClr val="00B050"/>
                </a:solidFill>
              </a:rPr>
              <a:t>maxInd</a:t>
            </a:r>
            <a:r>
              <a:rPr lang="en-US" sz="1600" dirty="0">
                <a:solidFill>
                  <a:srgbClr val="00B050"/>
                </a:solidFill>
              </a:rPr>
              <a:t>*2.0;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75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latin typeface="+mj-lt"/>
                <a:ea typeface="+mj-ea"/>
                <a:cs typeface="+mj-cs"/>
              </a:rPr>
              <a:t>A* Search Pseudo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2704" y="0"/>
            <a:ext cx="64495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add </a:t>
            </a:r>
            <a:r>
              <a:rPr lang="en-US" sz="1400" dirty="0" err="1">
                <a:solidFill>
                  <a:srgbClr val="00B050"/>
                </a:solidFill>
              </a:rPr>
              <a:t>startNode</a:t>
            </a:r>
            <a:r>
              <a:rPr lang="en-US" sz="1400" dirty="0">
                <a:solidFill>
                  <a:srgbClr val="00B050"/>
                </a:solidFill>
              </a:rPr>
              <a:t> to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f.Set</a:t>
            </a:r>
            <a:r>
              <a:rPr lang="en-US" sz="1400" dirty="0">
                <a:solidFill>
                  <a:srgbClr val="00B050"/>
                </a:solidFill>
              </a:rPr>
              <a:t>(0)</a:t>
            </a: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while(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!empty)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node.lowestF</a:t>
            </a:r>
            <a:r>
              <a:rPr lang="en-US" sz="1400" dirty="0">
                <a:solidFill>
                  <a:srgbClr val="00B050"/>
                </a:solidFill>
              </a:rPr>
              <a:t>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q.remove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generateNeighbours</a:t>
            </a:r>
            <a:r>
              <a:rPr lang="en-US" sz="1400" dirty="0">
                <a:solidFill>
                  <a:srgbClr val="00B050"/>
                </a:solidFill>
              </a:rPr>
              <a:t> of q, </a:t>
            </a:r>
            <a:r>
              <a:rPr lang="en-US" sz="1400" dirty="0" err="1">
                <a:solidFill>
                  <a:srgbClr val="00B050"/>
                </a:solidFill>
              </a:rPr>
              <a:t>setParents</a:t>
            </a:r>
            <a:r>
              <a:rPr lang="en-US" sz="1400" dirty="0">
                <a:solidFill>
                  <a:srgbClr val="00B050"/>
                </a:solidFill>
              </a:rPr>
              <a:t> 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for(each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== goal)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return finished;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set </a:t>
            </a:r>
            <a:r>
              <a:rPr lang="en-US" sz="1400" dirty="0" err="1">
                <a:solidFill>
                  <a:srgbClr val="00B050"/>
                </a:solidFill>
              </a:rPr>
              <a:t>g,h,f</a:t>
            </a:r>
            <a:r>
              <a:rPr lang="en-US" sz="1400" dirty="0">
                <a:solidFill>
                  <a:srgbClr val="00B050"/>
                </a:solidFill>
              </a:rPr>
              <a:t> of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else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add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q -&gt;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451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 smtClean="0">
                <a:latin typeface="+mj-lt"/>
                <a:ea typeface="+mj-ea"/>
                <a:cs typeface="+mj-cs"/>
              </a:rPr>
              <a:t>Movement Translation Pseudo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8746" y="258900"/>
            <a:ext cx="644956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while(</a:t>
            </a:r>
            <a:r>
              <a:rPr lang="en-US" sz="1400" dirty="0" err="1">
                <a:solidFill>
                  <a:srgbClr val="00B050"/>
                </a:solidFill>
              </a:rPr>
              <a:t>current.hasNext</a:t>
            </a:r>
            <a:r>
              <a:rPr lang="en-US" sz="1400" dirty="0">
                <a:solidFill>
                  <a:srgbClr val="00B050"/>
                </a:solidFill>
              </a:rPr>
              <a:t>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for(node in list)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if((node + 1).</a:t>
            </a:r>
            <a:r>
              <a:rPr lang="en-US" sz="1400" dirty="0" err="1">
                <a:solidFill>
                  <a:srgbClr val="00B050"/>
                </a:solidFill>
              </a:rPr>
              <a:t>xPos</a:t>
            </a:r>
            <a:r>
              <a:rPr lang="en-US" sz="1400" dirty="0">
                <a:solidFill>
                  <a:srgbClr val="00B050"/>
                </a:solidFill>
              </a:rPr>
              <a:t> - (</a:t>
            </a:r>
            <a:r>
              <a:rPr lang="en-US" sz="1400" dirty="0" err="1">
                <a:solidFill>
                  <a:srgbClr val="00B050"/>
                </a:solidFill>
              </a:rPr>
              <a:t>current.xPos</a:t>
            </a:r>
            <a:r>
              <a:rPr lang="en-US" sz="1400" dirty="0">
                <a:solidFill>
                  <a:srgbClr val="00B050"/>
                </a:solidFill>
              </a:rPr>
              <a:t>) == 1 )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rotateRight</a:t>
            </a:r>
            <a:r>
              <a:rPr lang="en-US" sz="1400" dirty="0">
                <a:solidFill>
                  <a:srgbClr val="00B050"/>
                </a:solidFill>
              </a:rPr>
              <a:t>(90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north -&gt; </a:t>
            </a:r>
            <a:r>
              <a:rPr lang="en-US" sz="1400" dirty="0" err="1">
                <a:solidFill>
                  <a:srgbClr val="00B050"/>
                </a:solidFill>
              </a:rPr>
              <a:t>oldEast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east -&gt; </a:t>
            </a:r>
            <a:r>
              <a:rPr lang="en-US" sz="1400" dirty="0" err="1">
                <a:solidFill>
                  <a:srgbClr val="00B050"/>
                </a:solidFill>
              </a:rPr>
              <a:t>oldSouth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south -&gt; </a:t>
            </a:r>
            <a:r>
              <a:rPr lang="en-US" sz="1400" dirty="0" err="1">
                <a:solidFill>
                  <a:srgbClr val="00B050"/>
                </a:solidFill>
              </a:rPr>
              <a:t>oldWest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west -&gt; </a:t>
            </a:r>
            <a:r>
              <a:rPr lang="en-US" sz="1400" dirty="0" err="1">
                <a:solidFill>
                  <a:srgbClr val="00B050"/>
                </a:solidFill>
              </a:rPr>
              <a:t>oldNorth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xPos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current.xPos</a:t>
            </a:r>
            <a:r>
              <a:rPr lang="en-US" sz="1400" dirty="0">
                <a:solidFill>
                  <a:srgbClr val="00B050"/>
                </a:solidFill>
              </a:rPr>
              <a:t> == -1)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rotateLeft</a:t>
            </a:r>
            <a:r>
              <a:rPr lang="en-US" sz="1400" dirty="0">
                <a:solidFill>
                  <a:srgbClr val="00B050"/>
                </a:solidFill>
              </a:rPr>
              <a:t>(90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north -&gt; </a:t>
            </a:r>
            <a:r>
              <a:rPr lang="en-US" sz="1400" dirty="0" err="1">
                <a:solidFill>
                  <a:srgbClr val="00B050"/>
                </a:solidFill>
              </a:rPr>
              <a:t>oldWest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east -&gt; </a:t>
            </a:r>
            <a:r>
              <a:rPr lang="en-US" sz="1400" dirty="0" err="1">
                <a:solidFill>
                  <a:srgbClr val="00B050"/>
                </a:solidFill>
              </a:rPr>
              <a:t>oldNorth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south -&gt;</a:t>
            </a:r>
            <a:r>
              <a:rPr lang="en-US" sz="1400" dirty="0" err="1" smtClean="0">
                <a:solidFill>
                  <a:srgbClr val="00B050"/>
                </a:solidFill>
              </a:rPr>
              <a:t>oldEast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west -&gt; </a:t>
            </a:r>
            <a:r>
              <a:rPr lang="en-US" sz="1400" dirty="0" err="1">
                <a:solidFill>
                  <a:srgbClr val="00B050"/>
                </a:solidFill>
              </a:rPr>
              <a:t>oldSouth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  <a:r>
              <a:rPr lang="en-US" sz="1400" dirty="0" smtClean="0">
                <a:solidFill>
                  <a:srgbClr val="00B050"/>
                </a:solidFill>
              </a:rPr>
              <a:t>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yPos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current.yPos</a:t>
            </a:r>
            <a:r>
              <a:rPr lang="en-US" sz="1400" dirty="0">
                <a:solidFill>
                  <a:srgbClr val="00B050"/>
                </a:solidFill>
              </a:rPr>
              <a:t> == 1)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yPos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current.yPos</a:t>
            </a:r>
            <a:r>
              <a:rPr lang="en-US" sz="1400" dirty="0">
                <a:solidFill>
                  <a:srgbClr val="00B050"/>
                </a:solidFill>
              </a:rPr>
              <a:t> == -1)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moveBackward</a:t>
            </a:r>
            <a:r>
              <a:rPr lang="en-US" sz="1400" dirty="0">
                <a:solidFill>
                  <a:srgbClr val="00B050"/>
                </a:solidFill>
              </a:rPr>
              <a:t>(2);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4857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Evaluation of Hardware and Software</a:t>
            </a:r>
          </a:p>
        </p:txBody>
      </p:sp>
    </p:spTree>
    <p:extLst>
      <p:ext uri="{BB962C8B-B14F-4D97-AF65-F5344CB8AC3E}">
        <p14:creationId xmlns:p14="http://schemas.microsoft.com/office/powerpoint/2010/main" val="2004148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4" r="2" b="12133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9" r="-2" b="21517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Single Function Testing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 smtClean="0">
                <a:solidFill>
                  <a:schemeClr val="bg1"/>
                </a:solidFill>
              </a:rPr>
              <a:t>Primary testing method: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smtClean="0">
                <a:solidFill>
                  <a:schemeClr val="bg1"/>
                </a:solidFill>
              </a:rPr>
              <a:t>Black-box testing.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5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Integrated System Testing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Team Management</a:t>
            </a:r>
          </a:p>
        </p:txBody>
      </p:sp>
    </p:spTree>
    <p:extLst>
      <p:ext uri="{BB962C8B-B14F-4D97-AF65-F5344CB8AC3E}">
        <p14:creationId xmlns:p14="http://schemas.microsoft.com/office/powerpoint/2010/main" val="3087372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1628092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r="10340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6" r="2" b="14965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0" r="10602" b="-3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Milestones and Main Tasks</a:t>
            </a:r>
          </a:p>
        </p:txBody>
      </p:sp>
    </p:spTree>
    <p:extLst>
      <p:ext uri="{BB962C8B-B14F-4D97-AF65-F5344CB8AC3E}">
        <p14:creationId xmlns:p14="http://schemas.microsoft.com/office/powerpoint/2010/main" val="17042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1" t="37511" r="41254" b="8356"/>
          <a:stretch/>
        </p:blipFill>
        <p:spPr>
          <a:xfrm>
            <a:off x="829781" y="1212194"/>
            <a:ext cx="3698803" cy="4205011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Jamie </a:t>
            </a:r>
            <a:r>
              <a:rPr lang="en-US" sz="3200" dirty="0"/>
              <a:t>Slome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688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5" t="23750" r="28628" b="17917"/>
          <a:stretch/>
        </p:blipFill>
        <p:spPr>
          <a:xfrm>
            <a:off x="829781" y="1549492"/>
            <a:ext cx="3698803" cy="3671905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Zehra Punjwani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</a:t>
            </a:r>
          </a:p>
        </p:txBody>
      </p:sp>
    </p:spTree>
    <p:extLst>
      <p:ext uri="{BB962C8B-B14F-4D97-AF65-F5344CB8AC3E}">
        <p14:creationId xmlns:p14="http://schemas.microsoft.com/office/powerpoint/2010/main" val="1055998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9" t="22222" r="32063" b="8800"/>
          <a:stretch/>
        </p:blipFill>
        <p:spPr>
          <a:xfrm>
            <a:off x="829781" y="845239"/>
            <a:ext cx="3698803" cy="4949008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Jack Galvin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20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 and Comments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4813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8749" y="634270"/>
            <a:ext cx="5486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 1: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Task 2: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Task 3: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 4: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927533" y="6342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Localise</a:t>
            </a:r>
            <a:r>
              <a:rPr lang="en-US" dirty="0" smtClean="0"/>
              <a:t> robot with respect to a known line.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Apply Bayesian </a:t>
            </a:r>
            <a:r>
              <a:rPr lang="en-US" dirty="0" err="1" smtClean="0"/>
              <a:t>localisation</a:t>
            </a:r>
            <a:r>
              <a:rPr lang="en-US" dirty="0" smtClean="0"/>
              <a:t> to accurately determine the robot location.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5341" y="2007204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path from robot location to the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Find the shortest path to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Reach the goal location.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7533" y="3657137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Rotate towards the narrow path.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Move towards the end and read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Signal arrival by using touch sensor then play beep.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Manoeuvre</a:t>
            </a:r>
            <a:r>
              <a:rPr lang="en-US" dirty="0" smtClean="0"/>
              <a:t> out of the obstacle.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7533" y="53070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Based on </a:t>
            </a:r>
            <a:r>
              <a:rPr lang="en-US" dirty="0" err="1" smtClean="0"/>
              <a:t>colour</a:t>
            </a:r>
            <a:r>
              <a:rPr lang="en-US" dirty="0" smtClean="0"/>
              <a:t> of pad, position of obstacle is known.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a route back to starting point using this knowledge.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1128081"/>
            <a:ext cx="841858" cy="826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2813219"/>
            <a:ext cx="841858" cy="8269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4449223"/>
            <a:ext cx="841858" cy="826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5823466"/>
            <a:ext cx="841858" cy="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54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143"/>
            <a:ext cx="5756727" cy="3768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813" y="1157288"/>
            <a:ext cx="854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</a:t>
            </a:r>
            <a:r>
              <a:rPr lang="en-GB" b="1" dirty="0" smtClean="0"/>
              <a:t>have looked into other path planning methods such as potential field.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28772" y="1733709"/>
            <a:ext cx="814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 could have assigned </a:t>
            </a:r>
            <a:r>
              <a:rPr lang="en-US" b="1" dirty="0" smtClean="0"/>
              <a:t>members smaller tasks and thus improved the rigidity of the implementation.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0216" y="2637486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improved </a:t>
            </a:r>
            <a:r>
              <a:rPr lang="en-GB" b="1" dirty="0" smtClean="0"/>
              <a:t>the efficiency of the code by refactoring and removing duplications.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2304" y="3444157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looked </a:t>
            </a:r>
            <a:r>
              <a:rPr lang="en-GB" b="1" dirty="0" smtClean="0"/>
              <a:t>into the use of alternative hardware i.e. </a:t>
            </a:r>
            <a:r>
              <a:rPr lang="en-GB" b="1" dirty="0"/>
              <a:t>A</a:t>
            </a:r>
            <a:r>
              <a:rPr lang="en-GB" b="1" dirty="0" smtClean="0"/>
              <a:t>rduino, servo-motors, </a:t>
            </a:r>
            <a:r>
              <a:rPr lang="en-GB" b="1" dirty="0" smtClean="0"/>
              <a:t>reliable</a:t>
            </a:r>
            <a:r>
              <a:rPr lang="en-GB" b="1" dirty="0" smtClean="0"/>
              <a:t> </a:t>
            </a:r>
            <a:r>
              <a:rPr lang="en-GB" b="1" dirty="0" smtClean="0"/>
              <a:t>sensors.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4516" y="4273914"/>
            <a:ext cx="7786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tested the software and hardware more intensely to prevent errors and issues occurring during the implementation stage</a:t>
            </a:r>
            <a:r>
              <a:rPr lang="en-GB" b="1" dirty="0" smtClean="0"/>
              <a:t>. </a:t>
            </a:r>
          </a:p>
          <a:p>
            <a:r>
              <a:rPr lang="en-GB" b="1" dirty="0" smtClean="0"/>
              <a:t>This could have included: scalability testing, regression testing and recovery</a:t>
            </a:r>
          </a:p>
          <a:p>
            <a:r>
              <a:rPr lang="en-GB" b="1" dirty="0"/>
              <a:t>t</a:t>
            </a:r>
            <a:r>
              <a:rPr lang="en-GB" b="1" dirty="0" smtClean="0"/>
              <a:t>esting.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606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20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1" b="28632"/>
          <a:stretch/>
        </p:blipFill>
        <p:spPr>
          <a:xfrm>
            <a:off x="4777316" y="885073"/>
            <a:ext cx="4709584" cy="4309245"/>
          </a:xfrm>
          <a:prstGeom prst="rect">
            <a:avLst/>
          </a:prstGeom>
        </p:spPr>
      </p:pic>
      <p:sp>
        <p:nvSpPr>
          <p:cNvPr id="1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BLU_Print_1.0.0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29748" y="182546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Ultrasound sensor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429748" y="255728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Gyroscope 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29748" y="310536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sensor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5850" y="514908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 sensor</a:t>
            </a:r>
          </a:p>
        </p:txBody>
      </p:sp>
    </p:spTree>
    <p:extLst>
      <p:ext uri="{BB962C8B-B14F-4D97-AF65-F5344CB8AC3E}">
        <p14:creationId xmlns:p14="http://schemas.microsoft.com/office/powerpoint/2010/main" val="1568007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" r="1" b="1597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EV3_Vers_1.0.0</a:t>
            </a:r>
          </a:p>
        </p:txBody>
      </p:sp>
    </p:spTree>
    <p:extLst>
      <p:ext uri="{BB962C8B-B14F-4D97-AF65-F5344CB8AC3E}">
        <p14:creationId xmlns:p14="http://schemas.microsoft.com/office/powerpoint/2010/main" val="1880758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180" y="807436"/>
            <a:ext cx="3997637" cy="2998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5183" y="807436"/>
            <a:ext cx="3997637" cy="2998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EV3_Vers_1.0.1</a:t>
            </a:r>
          </a:p>
        </p:txBody>
      </p:sp>
    </p:spTree>
    <p:extLst>
      <p:ext uri="{BB962C8B-B14F-4D97-AF65-F5344CB8AC3E}">
        <p14:creationId xmlns:p14="http://schemas.microsoft.com/office/powerpoint/2010/main" val="3987235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729" y="1340927"/>
            <a:ext cx="3433324" cy="1931244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EV3_Vers_1.1.0</a:t>
            </a:r>
          </a:p>
        </p:txBody>
      </p:sp>
    </p:spTree>
    <p:extLst>
      <p:ext uri="{BB962C8B-B14F-4D97-AF65-F5344CB8AC3E}">
        <p14:creationId xmlns:p14="http://schemas.microsoft.com/office/powerpoint/2010/main" val="922651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09" y="307731"/>
            <a:ext cx="2248670" cy="3997637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2" y="307731"/>
            <a:ext cx="2248670" cy="3997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46" y="307731"/>
            <a:ext cx="2248670" cy="3997637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20" y="330045"/>
            <a:ext cx="2248670" cy="3997637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EV3_Vers_1.1.1</a:t>
            </a:r>
          </a:p>
        </p:txBody>
      </p:sp>
    </p:spTree>
    <p:extLst>
      <p:ext uri="{BB962C8B-B14F-4D97-AF65-F5344CB8AC3E}">
        <p14:creationId xmlns:p14="http://schemas.microsoft.com/office/powerpoint/2010/main" val="1857145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r="1" b="11144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EV3_Vers_1.2.0</a:t>
            </a:r>
          </a:p>
        </p:txBody>
      </p:sp>
    </p:spTree>
    <p:extLst>
      <p:ext uri="{BB962C8B-B14F-4D97-AF65-F5344CB8AC3E}">
        <p14:creationId xmlns:p14="http://schemas.microsoft.com/office/powerpoint/2010/main" val="3793457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EV3_Vers_1.3.0</a:t>
            </a:r>
          </a:p>
        </p:txBody>
      </p:sp>
    </p:spTree>
    <p:extLst>
      <p:ext uri="{BB962C8B-B14F-4D97-AF65-F5344CB8AC3E}">
        <p14:creationId xmlns:p14="http://schemas.microsoft.com/office/powerpoint/2010/main" val="2043453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404</Words>
  <Application>Microsoft Macintosh PowerPoint</Application>
  <PresentationFormat>Widescreen</PresentationFormat>
  <Paragraphs>210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Robotics Group Project</vt:lpstr>
      <vt:lpstr>Hardware Design</vt:lpstr>
      <vt:lpstr>BLU_Print_1.0.0</vt:lpstr>
      <vt:lpstr>EV3_Vers_1.0.0</vt:lpstr>
      <vt:lpstr>EV3_Vers_1.0.1</vt:lpstr>
      <vt:lpstr>EV3_Vers_1.1.0</vt:lpstr>
      <vt:lpstr>EV3_Vers_1.1.1</vt:lpstr>
      <vt:lpstr>EV3_Vers_1.2.0</vt:lpstr>
      <vt:lpstr>EV3_Vers_1.3.0</vt:lpstr>
      <vt:lpstr>Software Design</vt:lpstr>
      <vt:lpstr>Bayesian Localisation Pseudo Code</vt:lpstr>
      <vt:lpstr>Bayesian Localisation Pseudo Code Continued</vt:lpstr>
      <vt:lpstr>Bayesian Localisation Pseudo Code Continued</vt:lpstr>
      <vt:lpstr>A* Search Pseudo Code</vt:lpstr>
      <vt:lpstr>Movement Translation Pseudo Code</vt:lpstr>
      <vt:lpstr>Evaluation of Hardware and Software</vt:lpstr>
      <vt:lpstr>Single Function Testing</vt:lpstr>
      <vt:lpstr>Integrated System Testing</vt:lpstr>
      <vt:lpstr>Team Management</vt:lpstr>
      <vt:lpstr>Milestones and Main Tasks</vt:lpstr>
      <vt:lpstr>Jamie Slome</vt:lpstr>
      <vt:lpstr>Zehra Punjwani</vt:lpstr>
      <vt:lpstr>Jack Galvin</vt:lpstr>
      <vt:lpstr>Conclusion and Comments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Group Project</dc:title>
  <dc:creator>Slome, Jamie</dc:creator>
  <cp:lastModifiedBy>Slome, Jamie</cp:lastModifiedBy>
  <cp:revision>32</cp:revision>
  <dcterms:created xsi:type="dcterms:W3CDTF">2017-03-27T09:58:46Z</dcterms:created>
  <dcterms:modified xsi:type="dcterms:W3CDTF">2017-03-27T15:01:09Z</dcterms:modified>
</cp:coreProperties>
</file>